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  <p:sldMasterId id="2147483660" r:id="rId5"/>
  </p:sldMasterIdLst>
  <p:notesMasterIdLst>
    <p:notesMasterId r:id="rId10"/>
  </p:notesMasterIdLst>
  <p:handoutMasterIdLst>
    <p:handoutMasterId r:id="rId11"/>
  </p:handoutMasterIdLst>
  <p:sldIdLst>
    <p:sldId id="272" r:id="rId6"/>
    <p:sldId id="270" r:id="rId7"/>
    <p:sldId id="2147478764" r:id="rId8"/>
    <p:sldId id="26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E5ED"/>
    <a:srgbClr val="2794A4"/>
    <a:srgbClr val="00343B"/>
    <a:srgbClr val="00829B"/>
    <a:srgbClr val="E6EBF0"/>
    <a:srgbClr val="FFFFFF"/>
    <a:srgbClr val="DADCDE"/>
    <a:srgbClr val="A9E5EA"/>
    <a:srgbClr val="00AEC7"/>
    <a:srgbClr val="D6D9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108" y="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054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erson, Troy" userId="04de3903-03dd-44db-8353-3f14e4dd6886" providerId="ADAL" clId="{AC545628-8E29-428F-8CB0-70B66CC2DA85}"/>
    <pc:docChg chg="undo custSel modSld">
      <pc:chgData name="Anderson, Troy" userId="04de3903-03dd-44db-8353-3f14e4dd6886" providerId="ADAL" clId="{AC545628-8E29-428F-8CB0-70B66CC2DA85}" dt="2026-04-24T15:15:43.264" v="130" actId="20577"/>
      <pc:docMkLst>
        <pc:docMk/>
      </pc:docMkLst>
      <pc:sldChg chg="modSp mod">
        <pc:chgData name="Anderson, Troy" userId="04de3903-03dd-44db-8353-3f14e4dd6886" providerId="ADAL" clId="{AC545628-8E29-428F-8CB0-70B66CC2DA85}" dt="2026-04-24T15:15:27.442" v="127" actId="20577"/>
        <pc:sldMkLst>
          <pc:docMk/>
          <pc:sldMk cId="3892448617" sldId="270"/>
        </pc:sldMkLst>
        <pc:spChg chg="mod">
          <ac:chgData name="Anderson, Troy" userId="04de3903-03dd-44db-8353-3f14e4dd6886" providerId="ADAL" clId="{AC545628-8E29-428F-8CB0-70B66CC2DA85}" dt="2026-04-24T15:10:18.252" v="40" actId="14100"/>
          <ac:spMkLst>
            <pc:docMk/>
            <pc:sldMk cId="3892448617" sldId="270"/>
            <ac:spMk id="2" creationId="{CDCDAF50-88E5-CE90-EDA1-E0FE2B693D49}"/>
          </ac:spMkLst>
        </pc:spChg>
        <pc:spChg chg="mod ord">
          <ac:chgData name="Anderson, Troy" userId="04de3903-03dd-44db-8353-3f14e4dd6886" providerId="ADAL" clId="{AC545628-8E29-428F-8CB0-70B66CC2DA85}" dt="2026-04-24T15:15:02.430" v="102" actId="20577"/>
          <ac:spMkLst>
            <pc:docMk/>
            <pc:sldMk cId="3892448617" sldId="270"/>
            <ac:spMk id="3" creationId="{25CE4EED-50B5-3D40-FA1B-CC62AF1C39EA}"/>
          </ac:spMkLst>
        </pc:spChg>
        <pc:spChg chg="mod">
          <ac:chgData name="Anderson, Troy" userId="04de3903-03dd-44db-8353-3f14e4dd6886" providerId="ADAL" clId="{AC545628-8E29-428F-8CB0-70B66CC2DA85}" dt="2026-04-24T15:10:20.850" v="41" actId="14100"/>
          <ac:spMkLst>
            <pc:docMk/>
            <pc:sldMk cId="3892448617" sldId="270"/>
            <ac:spMk id="5" creationId="{C8342A7A-2A60-8084-1BE8-8EC5CB5004D6}"/>
          </ac:spMkLst>
        </pc:spChg>
        <pc:graphicFrameChg chg="mod modGraphic">
          <ac:chgData name="Anderson, Troy" userId="04de3903-03dd-44db-8353-3f14e4dd6886" providerId="ADAL" clId="{AC545628-8E29-428F-8CB0-70B66CC2DA85}" dt="2026-04-24T15:15:27.442" v="127" actId="20577"/>
          <ac:graphicFrameMkLst>
            <pc:docMk/>
            <pc:sldMk cId="3892448617" sldId="270"/>
            <ac:graphicFrameMk id="16" creationId="{5FA07EF8-3F5A-FA64-AE7A-74B1A4AF3E21}"/>
          </ac:graphicFrameMkLst>
        </pc:graphicFrameChg>
      </pc:sldChg>
      <pc:sldChg chg="modSp mod">
        <pc:chgData name="Anderson, Troy" userId="04de3903-03dd-44db-8353-3f14e4dd6886" providerId="ADAL" clId="{AC545628-8E29-428F-8CB0-70B66CC2DA85}" dt="2026-04-24T15:15:43.264" v="130" actId="20577"/>
        <pc:sldMkLst>
          <pc:docMk/>
          <pc:sldMk cId="3892448617" sldId="2147478764"/>
        </pc:sldMkLst>
        <pc:spChg chg="mod">
          <ac:chgData name="Anderson, Troy" userId="04de3903-03dd-44db-8353-3f14e4dd6886" providerId="ADAL" clId="{AC545628-8E29-428F-8CB0-70B66CC2DA85}" dt="2026-04-24T15:14:57.873" v="101" actId="20577"/>
          <ac:spMkLst>
            <pc:docMk/>
            <pc:sldMk cId="3892448617" sldId="2147478764"/>
            <ac:spMk id="3" creationId="{25CE4EED-50B5-3D40-FA1B-CC62AF1C39EA}"/>
          </ac:spMkLst>
        </pc:spChg>
        <pc:spChg chg="mod">
          <ac:chgData name="Anderson, Troy" userId="04de3903-03dd-44db-8353-3f14e4dd6886" providerId="ADAL" clId="{AC545628-8E29-428F-8CB0-70B66CC2DA85}" dt="2026-04-24T15:11:13.027" v="51" actId="1076"/>
          <ac:spMkLst>
            <pc:docMk/>
            <pc:sldMk cId="3892448617" sldId="2147478764"/>
            <ac:spMk id="5" creationId="{C8342A7A-2A60-8084-1BE8-8EC5CB5004D6}"/>
          </ac:spMkLst>
        </pc:spChg>
        <pc:graphicFrameChg chg="mod modGraphic">
          <ac:chgData name="Anderson, Troy" userId="04de3903-03dd-44db-8353-3f14e4dd6886" providerId="ADAL" clId="{AC545628-8E29-428F-8CB0-70B66CC2DA85}" dt="2026-04-24T15:15:43.264" v="130" actId="20577"/>
          <ac:graphicFrameMkLst>
            <pc:docMk/>
            <pc:sldMk cId="3892448617" sldId="2147478764"/>
            <ac:graphicFrameMk id="16" creationId="{5FA07EF8-3F5A-FA64-AE7A-74B1A4AF3E21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654C447-F63E-708A-7640-F379BC3B6F4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E9CD3C-9D08-D54A-E18D-CB66DD9854F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3C7D50-3744-4F5E-B211-7EE7AB53D25A}" type="datetimeFigureOut">
              <a:rPr lang="en-US" smtClean="0"/>
              <a:t>4/24/2026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A76D3F-B471-2F90-E003-19CC7E13919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FA019F-EAF7-AC1D-CF33-3B24307B5D1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BB4229-F194-457F-858D-7FD6DC77E73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5549398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832203-7F7F-406D-A6A3-240BE64C5DFA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94BC6D-B4C2-499C-B968-7B53BF050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038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1.png"/><Relationship Id="rId11" Type="http://schemas.openxmlformats.org/officeDocument/2006/relationships/image" Target="../media/image16.svg"/><Relationship Id="rId5" Type="http://schemas.openxmlformats.org/officeDocument/2006/relationships/image" Target="../media/image10.sv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sv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v1(defau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F6855-B24E-92AB-2FE8-002F720AEB1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82069" y="2564247"/>
            <a:ext cx="4882568" cy="3999346"/>
          </a:xfrm>
          <a:prstGeom prst="rect">
            <a:avLst/>
          </a:prstGeom>
        </p:spPr>
        <p:txBody>
          <a:bodyPr anchor="t"/>
          <a:lstStyle>
            <a:lvl1pPr algn="l">
              <a:defRPr lang="en-US" sz="2000" b="1" dirty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BED41D71-8915-53EB-36A0-392D41DD0EA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6427363" y="5054600"/>
            <a:ext cx="5201214" cy="1457037"/>
          </a:xfrm>
          <a:prstGeom prst="foldedCorner">
            <a:avLst>
              <a:gd name="adj" fmla="val 21194"/>
            </a:avLst>
          </a:prstGeom>
          <a:solidFill>
            <a:srgbClr val="E6EBF0">
              <a:alpha val="68000"/>
            </a:srgbClr>
          </a:solidFill>
          <a:ln w="9525" cap="rnd">
            <a:noFill/>
          </a:ln>
          <a:effectLst>
            <a:outerShdw blurRad="50800" dist="38100" dir="10800000" sx="1000" sy="1000" algn="r" rotWithShape="0">
              <a:prstClr val="black">
                <a:alpha val="46000"/>
              </a:prstClr>
            </a:outerShdw>
          </a:effectLst>
        </p:spPr>
        <p:txBody>
          <a:bodyPr vert="horz" wrap="square" lIns="274320" tIns="182880" rIns="640080" bIns="18288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lang="en-US" sz="1400" dirty="0" smtClean="0"/>
            </a:lvl2pPr>
            <a:lvl3pPr marL="548640" indent="-18288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◦"/>
              <a:defRPr lang="en-US" sz="1400" dirty="0"/>
            </a:lvl3pPr>
            <a:lvl4pPr marL="73152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-"/>
              <a:defRPr lang="en-US" sz="1400" dirty="0" smtClean="0"/>
            </a:lvl4pPr>
            <a:lvl5pPr marL="91440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◦"/>
              <a:defRPr lang="en-US" sz="1400" dirty="0"/>
            </a:lvl5pPr>
            <a:lvl6pPr marL="109728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 sz="14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4A302066-7B9E-F90D-A634-1CEEF4EAA7FF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427365" y="1092200"/>
            <a:ext cx="5201213" cy="255158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b="1" i="0"/>
            </a:lvl1pPr>
            <a:lvl2pPr marL="54864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400"/>
            </a:lvl2pPr>
            <a:lvl3pPr marL="73152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-"/>
              <a:defRPr sz="1400"/>
            </a:lvl3pPr>
            <a:lvl4pPr marL="91440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◦"/>
              <a:defRPr sz="1400"/>
            </a:lvl4pPr>
            <a:lvl5pPr marL="109728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455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03A0C87A-E909-99E5-543B-B8CA963FA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43EC354D-D331-C418-3300-B354E37BE1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300" y="1981200"/>
            <a:ext cx="5381625" cy="4191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8AF89336-B087-2FA3-5FA7-10663E4994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43650" y="1971674"/>
            <a:ext cx="5314950" cy="421076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5AFFA6-4F88-DA05-B2CA-9691F408E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D51180-8907-F3FB-F8E0-201D1BE61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5BA03-1E8A-4A71-9375-E941FF070046}" type="datetime4">
              <a:rPr lang="en-US" smtClean="0"/>
              <a:t>April 24, 2026</a:t>
            </a:fld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C96C78-7C87-2BC7-8FE9-856E3E375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54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5BA45-4981-AC22-EC96-99A5E0901D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61962"/>
            <a:ext cx="4838700" cy="1527094"/>
          </a:xfrm>
        </p:spPr>
        <p:txBody>
          <a:bodyPr anchor="t">
            <a:normAutofit/>
          </a:bodyPr>
          <a:lstStyle>
            <a:lvl1pPr>
              <a:defRPr lang="en-US" dirty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273643-F605-4790-3956-B453E9FC9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188F8-67CB-419F-AAD4-5AB1C4EFBB40}" type="datetime4">
              <a:rPr lang="en-US" smtClean="0"/>
              <a:t>April 24, 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265AF8-0057-EBA2-2E30-0B7411397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5ADE8A-3AB5-3C00-B26E-3F6DD6EA52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81ED5FB-5036-27D9-26F4-B48307D67C6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300" y="2181225"/>
            <a:ext cx="5600700" cy="4000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0ACB72E-F2A9-AC8B-FAC7-489B472850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57950" y="457200"/>
            <a:ext cx="5200650" cy="5724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45951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197228CF-7CDD-26CC-CA47-4AF0A314B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4838700" cy="12192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277CEE6-13A0-6BA8-8A3C-EA3A8B9CA3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3776" y="2152650"/>
            <a:ext cx="5602224" cy="401955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E24E62B-01AB-F5DE-E2D4-85B1DECC92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496050" y="0"/>
            <a:ext cx="569595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C33291D-BE72-DBF6-5318-1BD0E7127E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853288" y="6356350"/>
            <a:ext cx="1338712" cy="365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138100-AC14-9CC0-AD86-426AD89D43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796E23-B521-5C07-85E1-BA73A20DB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0D0B2-8800-4E48-BDCE-A19E57C7C5AF}" type="datetime4">
              <a:rPr lang="en-US" smtClean="0"/>
              <a:t>April 24, 2026</a:t>
            </a:fld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2A00A7-6A1E-80A0-8EB9-F7F059255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3126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DB285AF9-0372-9C81-F75D-2589F4F48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23DE44-506E-FCA1-8F5C-9F7354AAE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2DDF3-D449-4F98-B894-CB4D05D68FAC}" type="datetime4">
              <a:rPr lang="en-US" smtClean="0"/>
              <a:t>April 24, 2026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28480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Soc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>
            <a:extLst>
              <a:ext uri="{FF2B5EF4-FFF2-40B4-BE49-F238E27FC236}">
                <a16:creationId xmlns:a16="http://schemas.microsoft.com/office/drawing/2014/main" id="{021CF500-4BD3-92C6-CCBD-156DED65A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868" y="1430448"/>
            <a:ext cx="5565131" cy="1848259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2" name="Text Placeholder 22">
            <a:extLst>
              <a:ext uri="{FF2B5EF4-FFF2-40B4-BE49-F238E27FC236}">
                <a16:creationId xmlns:a16="http://schemas.microsoft.com/office/drawing/2014/main" id="{5BFBC12E-0B6E-E8C7-9088-B497FB4917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0868" y="3501136"/>
            <a:ext cx="5565131" cy="682625"/>
          </a:xfrm>
        </p:spPr>
        <p:txBody>
          <a:bodyPr wrap="square"/>
          <a:lstStyle>
            <a:lvl1pPr>
              <a:defRPr sz="2400" b="1">
                <a:solidFill>
                  <a:srgbClr val="00829B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24F3841-022A-64DD-C790-8E712FB9D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572375" y="0"/>
            <a:ext cx="461962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E7750B-0863-BB91-0C67-54B5E9B868D6}"/>
              </a:ext>
            </a:extLst>
          </p:cNvPr>
          <p:cNvSpPr txBox="1"/>
          <p:nvPr userDrawn="1"/>
        </p:nvSpPr>
        <p:spPr>
          <a:xfrm>
            <a:off x="8032876" y="1370524"/>
            <a:ext cx="3625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Learn More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961C0C-432D-CBAD-EA65-6543DA81C252}"/>
              </a:ext>
            </a:extLst>
          </p:cNvPr>
          <p:cNvSpPr txBox="1"/>
          <p:nvPr userDrawn="1"/>
        </p:nvSpPr>
        <p:spPr>
          <a:xfrm>
            <a:off x="8054878" y="1783080"/>
            <a:ext cx="33209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829B"/>
                </a:solidFill>
              </a:rPr>
              <a:t>www.ercot.com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781169-74C0-5084-B1E5-21B24E64EBD9}"/>
              </a:ext>
            </a:extLst>
          </p:cNvPr>
          <p:cNvSpPr txBox="1"/>
          <p:nvPr userDrawn="1"/>
        </p:nvSpPr>
        <p:spPr>
          <a:xfrm>
            <a:off x="8032876" y="2442045"/>
            <a:ext cx="3625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Download ERCOT Mobile App</a:t>
            </a:r>
          </a:p>
        </p:txBody>
      </p:sp>
      <p:pic>
        <p:nvPicPr>
          <p:cNvPr id="9" name="Graphic 8" descr="Google play logo on the left and App Store logo on the right">
            <a:extLst>
              <a:ext uri="{FF2B5EF4-FFF2-40B4-BE49-F238E27FC236}">
                <a16:creationId xmlns:a16="http://schemas.microsoft.com/office/drawing/2014/main" id="{4CC00E98-A942-2688-815D-B898449C0BC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41368" y="2987763"/>
            <a:ext cx="2635124" cy="36744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EBBA5BE-9DD2-6EE7-CE28-D076D6D33E94}"/>
              </a:ext>
            </a:extLst>
          </p:cNvPr>
          <p:cNvSpPr txBox="1"/>
          <p:nvPr userDrawn="1"/>
        </p:nvSpPr>
        <p:spPr>
          <a:xfrm>
            <a:off x="8054878" y="3786789"/>
            <a:ext cx="3625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Connect With Us</a:t>
            </a:r>
          </a:p>
        </p:txBody>
      </p:sp>
      <p:pic>
        <p:nvPicPr>
          <p:cNvPr id="11" name="Graphic 10" descr="Instagram icon">
            <a:extLst>
              <a:ext uri="{FF2B5EF4-FFF2-40B4-BE49-F238E27FC236}">
                <a16:creationId xmlns:a16="http://schemas.microsoft.com/office/drawing/2014/main" id="{808F1D0F-170C-B600-9B14-471787DABDB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26128" y="4359746"/>
            <a:ext cx="314995" cy="31499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0EB4558-FE65-DD30-A396-E7A22D6A4264}"/>
              </a:ext>
            </a:extLst>
          </p:cNvPr>
          <p:cNvSpPr txBox="1"/>
          <p:nvPr userDrawn="1"/>
        </p:nvSpPr>
        <p:spPr>
          <a:xfrm>
            <a:off x="8715473" y="4378550"/>
            <a:ext cx="30987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facebook.com/ERCOTISO</a:t>
            </a:r>
          </a:p>
        </p:txBody>
      </p:sp>
      <p:pic>
        <p:nvPicPr>
          <p:cNvPr id="13" name="Graphic 12" descr="Twitter or X  icon">
            <a:extLst>
              <a:ext uri="{FF2B5EF4-FFF2-40B4-BE49-F238E27FC236}">
                <a16:creationId xmlns:a16="http://schemas.microsoft.com/office/drawing/2014/main" id="{787C2377-716C-DE29-E499-06278CE1DB0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26128" y="4816173"/>
            <a:ext cx="314995" cy="31499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6BFB969-D759-088E-D454-9701B3843365}"/>
              </a:ext>
            </a:extLst>
          </p:cNvPr>
          <p:cNvSpPr txBox="1"/>
          <p:nvPr userDrawn="1"/>
        </p:nvSpPr>
        <p:spPr>
          <a:xfrm>
            <a:off x="8715473" y="4823175"/>
            <a:ext cx="2108130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dirty="0"/>
              <a:t>x.com/ercot_iso</a:t>
            </a:r>
          </a:p>
        </p:txBody>
      </p:sp>
      <p:pic>
        <p:nvPicPr>
          <p:cNvPr id="15" name="Graphic 14" descr="LinkedIn icon">
            <a:extLst>
              <a:ext uri="{FF2B5EF4-FFF2-40B4-BE49-F238E27FC236}">
                <a16:creationId xmlns:a16="http://schemas.microsoft.com/office/drawing/2014/main" id="{44604974-1959-249D-D54A-C4A63E150B5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8326128" y="5292078"/>
            <a:ext cx="314995" cy="31499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405696A-1EA6-9F4D-1D36-33EB7B0D95CF}"/>
              </a:ext>
            </a:extLst>
          </p:cNvPr>
          <p:cNvSpPr txBox="1"/>
          <p:nvPr userDrawn="1"/>
        </p:nvSpPr>
        <p:spPr>
          <a:xfrm>
            <a:off x="8715473" y="5299080"/>
            <a:ext cx="3132351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dirty="0"/>
              <a:t>linkedin.com/company/ercot</a:t>
            </a:r>
          </a:p>
        </p:txBody>
      </p:sp>
      <p:pic>
        <p:nvPicPr>
          <p:cNvPr id="17" name="Graphic 16" descr="Instagram icon">
            <a:extLst>
              <a:ext uri="{FF2B5EF4-FFF2-40B4-BE49-F238E27FC236}">
                <a16:creationId xmlns:a16="http://schemas.microsoft.com/office/drawing/2014/main" id="{253A132C-4DFA-62F1-D25A-9C176280377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326128" y="5773360"/>
            <a:ext cx="314996" cy="31499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36F1584-300D-A8F1-CE34-0DF564E4405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 userDrawn="1"/>
        </p:nvSpPr>
        <p:spPr>
          <a:xfrm>
            <a:off x="8706121" y="5773359"/>
            <a:ext cx="3132351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dirty="0"/>
              <a:t>instagram.com/ercot_iso</a:t>
            </a:r>
          </a:p>
        </p:txBody>
      </p:sp>
      <p:sp>
        <p:nvSpPr>
          <p:cNvPr id="20" name="Footer Placeholder 3">
            <a:extLst>
              <a:ext uri="{FF2B5EF4-FFF2-40B4-BE49-F238E27FC236}">
                <a16:creationId xmlns:a16="http://schemas.microsoft.com/office/drawing/2014/main" id="{7C754C4F-B602-D803-BB7A-BEE1415CE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869" y="6356350"/>
            <a:ext cx="5565131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2DDF3-D449-4F98-B894-CB4D05D68FAC}" type="datetime4">
              <a:rPr lang="en-US" smtClean="0"/>
              <a:t>April 24, 2026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60560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0511CB1D-D7A8-8516-A8D6-FDE88BB37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868" y="1430448"/>
            <a:ext cx="5565132" cy="1848259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7DB85F87-C4AC-5AA2-4395-ABB6B533D5D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0868" y="3501136"/>
            <a:ext cx="5565132" cy="682625"/>
          </a:xfrm>
        </p:spPr>
        <p:txBody>
          <a:bodyPr wrap="square"/>
          <a:lstStyle>
            <a:lvl1pPr>
              <a:defRPr sz="2400" b="1">
                <a:solidFill>
                  <a:srgbClr val="00829B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Footer Placeholder 3">
            <a:extLst>
              <a:ext uri="{FF2B5EF4-FFF2-40B4-BE49-F238E27FC236}">
                <a16:creationId xmlns:a16="http://schemas.microsoft.com/office/drawing/2014/main" id="{524951DF-39E3-E4DB-EB22-28C36CEEB9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869" y="6356350"/>
            <a:ext cx="801052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2DDF3-D449-4F98-B894-CB4D05D68FAC}" type="datetime4">
              <a:rPr lang="en-US" smtClean="0"/>
              <a:t>April 24, 2026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99429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724F3841-022A-64DD-C790-8E712FB9D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461962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Graphic 18" descr="ERCOT logo">
            <a:extLst>
              <a:ext uri="{FF2B5EF4-FFF2-40B4-BE49-F238E27FC236}">
                <a16:creationId xmlns:a16="http://schemas.microsoft.com/office/drawing/2014/main" id="{B751E01E-9D1B-AB32-9537-F544F49949E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37956" y="108220"/>
            <a:ext cx="703682" cy="25928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5AB5A33-CD56-3912-4016-20DF30F14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869" y="1430448"/>
            <a:ext cx="4064224" cy="1848259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113BE72E-F22F-EA59-A56F-ACBBDAEAF81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0869" y="3501136"/>
            <a:ext cx="4078434" cy="682625"/>
          </a:xfrm>
        </p:spPr>
        <p:txBody>
          <a:bodyPr wrap="square"/>
          <a:lstStyle>
            <a:lvl1pPr>
              <a:defRPr sz="2400" b="1">
                <a:solidFill>
                  <a:srgbClr val="00829B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A05AE35-B341-C586-A0DD-9B916DA1D8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6825" y="1371600"/>
            <a:ext cx="6581775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23DE44-506E-FCA1-8F5C-9F7354AAE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869" y="6356350"/>
            <a:ext cx="801052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2DDF3-D449-4F98-B894-CB4D05D68FAC}" type="datetime4">
              <a:rPr lang="en-US" smtClean="0"/>
              <a:t>April 24, 2026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8" name="Group 7" descr="Confidential document label">
            <a:extLst>
              <a:ext uri="{FF2B5EF4-FFF2-40B4-BE49-F238E27FC236}">
                <a16:creationId xmlns:a16="http://schemas.microsoft.com/office/drawing/2014/main" id="{CDD9FF63-9408-EDE4-8E4D-207871A99374}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0E25432-F52F-28E3-5AF1-36B3BEC45282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9B3A409-F400-7551-A8C4-6293E631585B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80" baseline="0" dirty="0">
                  <a:solidFill>
                    <a:schemeClr val="bg1"/>
                  </a:solidFill>
                </a:rPr>
                <a:t>PUBLIC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4674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0B6F8A40-F0D0-857B-E8A8-1B3161AC43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2DC5253-5E42-F62E-EA4E-3AB21BA87C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420624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1000">
                <a:srgbClr val="B1E5ED">
                  <a:alpha val="6667"/>
                </a:srgbClr>
              </a:gs>
              <a:gs pos="71000">
                <a:srgbClr val="2794A4">
                  <a:alpha val="83922"/>
                </a:srgbClr>
              </a:gs>
              <a:gs pos="98000">
                <a:srgbClr val="00343B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 descr="ERCOT logo white on background">
            <a:extLst>
              <a:ext uri="{FF2B5EF4-FFF2-40B4-BE49-F238E27FC236}">
                <a16:creationId xmlns:a16="http://schemas.microsoft.com/office/drawing/2014/main" id="{590365CF-9C80-03DF-D245-DBE4EBA333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4555" y="1125953"/>
            <a:ext cx="2425881" cy="889910"/>
          </a:xfrm>
          <a:prstGeom prst="rect">
            <a:avLst/>
          </a:prstGeom>
          <a:effectLst>
            <a:outerShdw blurRad="50800" dist="12700" dir="10800000" algn="r" rotWithShape="0">
              <a:schemeClr val="tx2">
                <a:alpha val="40000"/>
              </a:scheme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A1A5353-DA71-B6B2-BDDB-2FB68F1F0909}"/>
              </a:ext>
            </a:extLst>
          </p:cNvPr>
          <p:cNvSpPr txBox="1"/>
          <p:nvPr userDrawn="1"/>
        </p:nvSpPr>
        <p:spPr>
          <a:xfrm>
            <a:off x="-91688" y="503044"/>
            <a:ext cx="116297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spc="0" dirty="0">
                <a:solidFill>
                  <a:schemeClr val="bg1"/>
                </a:solidFill>
              </a:rPr>
              <a:t>CONFIDENTIAL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05802D9-2F73-A263-28E7-486C8A489A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241ADA3-F564-E7C2-1972-0F9FF557AE05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77A54B6-1CA8-9AE2-BCA6-21205CB4852B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80" baseline="0" dirty="0">
                  <a:solidFill>
                    <a:schemeClr val="bg1"/>
                  </a:solidFill>
                </a:rPr>
                <a:t>PUBLIC</a:t>
              </a:r>
            </a:p>
          </p:txBody>
        </p:sp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81B94DDE-8E3F-CACF-1508-79E6F98F5E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9827" t="14818" r="10238" b="43257"/>
          <a:stretch>
            <a:fillRect/>
          </a:stretch>
        </p:blipFill>
        <p:spPr>
          <a:xfrm>
            <a:off x="-1" y="-1"/>
            <a:ext cx="12192001" cy="573204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CF6855-B24E-92AB-2FE8-002F720AEB1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74920" y="2062263"/>
            <a:ext cx="6316168" cy="3366409"/>
          </a:xfrm>
          <a:prstGeom prst="rect">
            <a:avLst/>
          </a:prstGeom>
        </p:spPr>
        <p:txBody>
          <a:bodyPr anchor="t"/>
          <a:lstStyle>
            <a:lvl1pPr algn="l">
              <a:defRPr lang="en-US" sz="2000" b="1" dirty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910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C9C062-513C-DF24-5E8C-7A974D5720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0" y="1122363"/>
            <a:ext cx="11125200" cy="2387600"/>
          </a:xfrm>
        </p:spPr>
        <p:txBody>
          <a:bodyPr anchor="ctr"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2C3F11-2763-0216-A1B0-5E8B4FA801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3602038"/>
            <a:ext cx="11125200" cy="1655762"/>
          </a:xfrm>
        </p:spPr>
        <p:txBody>
          <a:bodyPr wrap="square"/>
          <a:lstStyle>
            <a:lvl1pPr marL="0" indent="0" algn="ctr">
              <a:buNone/>
              <a:defRPr sz="2400" b="1">
                <a:solidFill>
                  <a:srgbClr val="00829B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5C98B8-43D7-C7B4-9956-25AC1BBC5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E9BF30-5D82-5572-733E-882E0C0D33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45B5F-6A76-46F9-AC11-757A044249AE}" type="datetime4">
              <a:rPr lang="en-US" smtClean="0"/>
              <a:t>April 24, 2026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5906F4-426A-AD9D-021A-D7E95E349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5130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27592878-2087-441A-BF63-8BAC67297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75DFB14-F372-06CE-E1C3-58DFC53BCF1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11187714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3400" y="6356350"/>
            <a:ext cx="801052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16884" y="6356350"/>
            <a:ext cx="2773273" cy="365125"/>
          </a:xfrm>
        </p:spPr>
        <p:txBody>
          <a:bodyPr/>
          <a:lstStyle/>
          <a:p>
            <a:fld id="{14560760-0B16-41B8-81DA-58FA2187E1CC}" type="datetime4">
              <a:rPr lang="en-US" smtClean="0"/>
              <a:t>April 24, 2026</a:t>
            </a:fld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8600" y="6356350"/>
            <a:ext cx="533400" cy="365125"/>
          </a:xfrm>
        </p:spPr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9474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8A9E75-460B-F928-5105-B8FF5327A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48759D8-B0A7-2B10-9F64-81A8CC0F57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5394223" cy="45179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6331972" y="4630994"/>
            <a:ext cx="5326623" cy="1577301"/>
          </a:xfrm>
          <a:prstGeom prst="foldedCorner">
            <a:avLst>
              <a:gd name="adj" fmla="val 16667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B62A2-45B4-4ECA-8168-BE9383DA5644}" type="datetime4">
              <a:rPr lang="en-US" smtClean="0"/>
              <a:t>April 24, 2026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B0CE8C99-4E3A-25C3-1E3E-9D611CA960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322142" y="1661652"/>
            <a:ext cx="5336458" cy="2772696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86374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and Image in 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F05638A-F774-C6DB-0DC6-A2F6139BCE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096001" y="0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8A9E75-460B-F928-5105-B8FF5327A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46482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48759D8-B0A7-2B10-9F64-81A8CC0F57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5394223" cy="45179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6331972" y="4630994"/>
            <a:ext cx="5326623" cy="1577301"/>
          </a:xfrm>
          <a:prstGeom prst="foldedCorner">
            <a:avLst>
              <a:gd name="adj" fmla="val 16667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2E430-0983-479E-8535-00F341009C9B}" type="datetime4">
              <a:rPr lang="en-US" smtClean="0"/>
              <a:t>April 24, 2026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B0CE8C99-4E3A-25C3-1E3E-9D611CA960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322142" y="1661652"/>
            <a:ext cx="5336458" cy="2772696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617653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Keyn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27592878-2087-441A-BF63-8BAC67297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75DFB14-F372-06CE-E1C3-58DFC53BCF1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6867525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28CAB249-6E2A-0D66-037F-C8C994EC04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7598003" y="1676400"/>
            <a:ext cx="4060596" cy="3190875"/>
          </a:xfrm>
          <a:prstGeom prst="foldedCorner">
            <a:avLst>
              <a:gd name="adj" fmla="val 8542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b="1" dirty="0"/>
            </a:lvl1pPr>
            <a:lvl2pPr marL="548640" indent="-182880">
              <a:buFont typeface="Arial" panose="020B0604020202020204" pitchFamily="34" charset="0"/>
              <a:buChar char="•"/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60760-0B16-41B8-81DA-58FA2187E1CC}" type="datetime4">
              <a:rPr lang="en-US" smtClean="0"/>
              <a:t>April 24, 2026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1991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with 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EF24F99E-0EFC-4E0E-5FA5-D6E209736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5991225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6CB17BE-2CF2-5B69-2FA2-C556C75E78C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5299" y="1676400"/>
            <a:ext cx="6791325" cy="260985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495300" y="4463716"/>
            <a:ext cx="6800850" cy="1744579"/>
          </a:xfrm>
          <a:prstGeom prst="foldedCorner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C5D5F82-2DE8-D31E-AE3D-018BD935DE3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077201" y="533400"/>
            <a:ext cx="3581400" cy="5638799"/>
          </a:xfrm>
        </p:spPr>
        <p:txBody>
          <a:bodyPr>
            <a:no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3401" y="6356350"/>
            <a:ext cx="6762749" cy="365125"/>
          </a:xfrm>
        </p:spPr>
        <p:txBody>
          <a:bodyPr wrap="square" lIns="0"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2927F-A0F2-4B8B-8583-E7E57526878C}" type="datetime4">
              <a:rPr lang="en-US" smtClean="0"/>
              <a:t>April 24, 2026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55086D0-23A2-1C6B-A4BF-B6E909DA99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572375" y="0"/>
            <a:ext cx="461962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7475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8A9E75-460B-F928-5105-B8FF5327A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48759D8-B0A7-2B10-9F64-81A8CC0F57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11163300" cy="2619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495299" y="4463716"/>
            <a:ext cx="11163298" cy="1744579"/>
          </a:xfrm>
          <a:prstGeom prst="foldedCorner">
            <a:avLst>
              <a:gd name="adj" fmla="val 16667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2927F-A0F2-4B8B-8583-E7E57526878C}" type="datetime4">
              <a:rPr lang="en-US" smtClean="0"/>
              <a:t>April 24, 2026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351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image" Target="../media/image6.svg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A1678F26-9E3A-1EC0-39CE-8DC562CAF9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9827" t="14818" r="10238" b="43257"/>
          <a:stretch>
            <a:fillRect/>
          </a:stretch>
        </p:blipFill>
        <p:spPr>
          <a:xfrm>
            <a:off x="-1" y="-1"/>
            <a:ext cx="12192001" cy="573204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83DA6C0-622C-56B9-A11A-C7B46D6B18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-1" y="0"/>
            <a:ext cx="6096001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1000">
                <a:srgbClr val="B1E5ED">
                  <a:alpha val="6667"/>
                </a:srgbClr>
              </a:gs>
              <a:gs pos="71000">
                <a:srgbClr val="2794A4">
                  <a:alpha val="83922"/>
                </a:srgbClr>
              </a:gs>
              <a:gs pos="98000">
                <a:srgbClr val="00343B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Graphic 12" descr="ERCOT logo white on background">
            <a:extLst>
              <a:ext uri="{FF2B5EF4-FFF2-40B4-BE49-F238E27FC236}">
                <a16:creationId xmlns:a16="http://schemas.microsoft.com/office/drawing/2014/main" id="{24916EE6-D8BD-2246-322B-E4425F0F9A2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4555" y="1125953"/>
            <a:ext cx="2425881" cy="889910"/>
          </a:xfrm>
          <a:prstGeom prst="rect">
            <a:avLst/>
          </a:prstGeom>
          <a:effectLst>
            <a:outerShdw blurRad="50800" dist="12700" dir="10800000" algn="r" rotWithShape="0">
              <a:schemeClr val="tx2">
                <a:alpha val="40000"/>
              </a:schemeClr>
            </a:outerShd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DC1132D-9952-07F0-B506-0AC57F014644}"/>
              </a:ext>
            </a:extLst>
          </p:cNvPr>
          <p:cNvSpPr txBox="1"/>
          <p:nvPr userDrawn="1"/>
        </p:nvSpPr>
        <p:spPr>
          <a:xfrm>
            <a:off x="-91688" y="503044"/>
            <a:ext cx="116297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spc="0" dirty="0">
                <a:solidFill>
                  <a:schemeClr val="bg1"/>
                </a:solidFill>
              </a:rPr>
              <a:t>CONFIDENTIAL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FE356D3-1829-BA32-62D3-D6BBF887FF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69F1A3B-7D9E-6E0C-224F-7FFACD1B9397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32CD704-9BA3-CCE0-2685-8FBAA5974224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80" baseline="0" dirty="0">
                  <a:solidFill>
                    <a:schemeClr val="bg1"/>
                  </a:solidFill>
                </a:rPr>
                <a:t>PUBLIC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38138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84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D23ED7C-25D4-4004-0ADC-2942F5EF2D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17534D-C175-91CE-AB0E-8AF7612994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3400" y="1706252"/>
            <a:ext cx="11125201" cy="447071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8CF572-2776-A000-A27C-E69A8CD2DB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716884" y="6356350"/>
            <a:ext cx="2773273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rgbClr val="5B6770"/>
                </a:solidFill>
              </a:defRPr>
            </a:lvl1pPr>
          </a:lstStyle>
          <a:p>
            <a:fld id="{B145F6E8-FE0B-4A87-A96D-6C3DE3AC3724}" type="datetime4">
              <a:rPr lang="en-US" smtClean="0"/>
              <a:t>April 24, 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71D105-0AFC-E989-21E7-4A75772245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3400" y="6356350"/>
            <a:ext cx="8010526" cy="365125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/>
          <a:lstStyle>
            <a:lvl1pPr algn="l">
              <a:defRPr sz="1200">
                <a:solidFill>
                  <a:srgbClr val="5B6770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294E2B-7999-A86B-70B0-0CA8AF3AB0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8600" y="6356350"/>
            <a:ext cx="533400" cy="36512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 b="1">
                <a:solidFill>
                  <a:schemeClr val="accent1"/>
                </a:solidFill>
              </a:defRPr>
            </a:lvl1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3" name="Graphic 22" descr="ERCOT logo">
            <a:extLst>
              <a:ext uri="{FF2B5EF4-FFF2-40B4-BE49-F238E27FC236}">
                <a16:creationId xmlns:a16="http://schemas.microsoft.com/office/drawing/2014/main" id="{860966C1-7702-678E-6F8A-91940323E9F1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7" name="Group 6" descr="Confidential document label">
            <a:extLst>
              <a:ext uri="{FF2B5EF4-FFF2-40B4-BE49-F238E27FC236}">
                <a16:creationId xmlns:a16="http://schemas.microsoft.com/office/drawing/2014/main" id="{7CE24704-51D7-2CB8-A1DB-A39B7EEEA928}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22AAAB4-B1A4-DCFD-AF60-75F135DD9F6D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209C7F2-C29B-60A9-D309-0B97779BE9DF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80" baseline="0" dirty="0">
                  <a:solidFill>
                    <a:schemeClr val="bg1"/>
                  </a:solidFill>
                </a:rPr>
                <a:t>PUBLIC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9037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1" r:id="rId2"/>
    <p:sldLayoutId id="2147483682" r:id="rId3"/>
    <p:sldLayoutId id="2147483683" r:id="rId4"/>
    <p:sldLayoutId id="2147483671" r:id="rId5"/>
    <p:sldLayoutId id="2147483673" r:id="rId6"/>
    <p:sldLayoutId id="2147483672" r:id="rId7"/>
    <p:sldLayoutId id="2147483664" r:id="rId8"/>
    <p:sldLayoutId id="2147483668" r:id="rId9"/>
    <p:sldLayoutId id="2147483669" r:id="rId10"/>
    <p:sldLayoutId id="2147483666" r:id="rId11"/>
    <p:sldLayoutId id="2147483675" r:id="rId12"/>
    <p:sldLayoutId id="2147483679" r:id="rId13"/>
    <p:sldLayoutId id="2147483676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◦"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-"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7344">
          <p15:clr>
            <a:srgbClr val="F26B43"/>
          </p15:clr>
        </p15:guide>
        <p15:guide id="3" pos="312" userDrawn="1">
          <p15:clr>
            <a:srgbClr val="F26B43"/>
          </p15:clr>
        </p15:guide>
        <p15:guide id="5" pos="3840" userDrawn="1">
          <p15:clr>
            <a:srgbClr val="F26B43"/>
          </p15:clr>
        </p15:guide>
        <p15:guide id="6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BAF31B-7178-C607-17D8-2A2BD0BBE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D499839-B798-E7B3-DB15-49FAE56390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82069" y="2400000"/>
            <a:ext cx="4882568" cy="4100000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0000"/>
                </a:solidFill>
              </a:rPr>
              <a:t>Project Prioritization Update</a:t>
            </a:r>
          </a:p>
          <a:p>
            <a:r>
              <a:rPr lang="en-US" sz="1800" b="0" dirty="0">
                <a:solidFill>
                  <a:srgbClr val="000000"/>
                </a:solidFill>
              </a:rPr>
              <a:t>Technical Advisory Committee (TAC)</a:t>
            </a:r>
          </a:p>
          <a:p>
            <a:endParaRPr lang="en-US" sz="1200" dirty="0"/>
          </a:p>
          <a:p>
            <a:r>
              <a:rPr lang="en-US" sz="1600" b="0" i="1" dirty="0">
                <a:solidFill>
                  <a:srgbClr val="000000"/>
                </a:solidFill>
              </a:rPr>
              <a:t>Troy Anderson</a:t>
            </a:r>
          </a:p>
          <a:p>
            <a:r>
              <a:rPr lang="en-US" sz="1400" b="0" dirty="0">
                <a:solidFill>
                  <a:srgbClr val="000000"/>
                </a:solidFill>
              </a:rPr>
              <a:t>ERCOT Portfolio Management</a:t>
            </a:r>
          </a:p>
          <a:p>
            <a:endParaRPr lang="en-US" sz="1000" dirty="0"/>
          </a:p>
          <a:p>
            <a:r>
              <a:rPr lang="en-US" sz="1200" b="0" dirty="0">
                <a:solidFill>
                  <a:srgbClr val="000000"/>
                </a:solidFill>
              </a:rPr>
              <a:t>April 29, 2026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83F62B0-6886-0C8B-6EFE-6D66885D0E4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6427364" y="4729860"/>
            <a:ext cx="5201214" cy="1457037"/>
          </a:xfrm>
          <a:prstGeom prst="foldedCorner">
            <a:avLst>
              <a:gd name="adj" fmla="val 23384"/>
            </a:avLst>
          </a:prstGeom>
          <a:solidFill>
            <a:srgbClr val="E6EBF0">
              <a:alpha val="67000"/>
            </a:srgbClr>
          </a:solidFill>
          <a:ln>
            <a:solidFill>
              <a:srgbClr val="E6EBF0"/>
            </a:solidFill>
          </a:ln>
        </p:spPr>
        <p:txBody>
          <a:bodyPr lIns="274320" tIns="182880" rIns="91440"/>
          <a:lstStyle/>
          <a:p>
            <a:r>
              <a:rPr lang="en-US" dirty="0"/>
              <a:t>Key Takeaways</a:t>
            </a:r>
          </a:p>
          <a:p>
            <a:pPr marL="54864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b="0" dirty="0"/>
              <a:t>10 High Priority RR projects tracked from Aug 2025 workshop</a:t>
            </a:r>
          </a:p>
          <a:p>
            <a:pPr marL="54864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b="0" dirty="0"/>
              <a:t>2026 Aging RR prioritization at PRS in June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619804EA-9740-9589-9164-5FD489B897C1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427364" y="1237478"/>
            <a:ext cx="5201213" cy="2551584"/>
          </a:xfrm>
          <a:noFill/>
        </p:spPr>
        <p:txBody>
          <a:bodyPr/>
          <a:lstStyle/>
          <a:p>
            <a:r>
              <a:rPr lang="en-US" dirty="0"/>
              <a:t>Outline:</a:t>
            </a:r>
          </a:p>
          <a:p>
            <a:pPr marL="342900" indent="274320">
              <a:buFont typeface="Arial" panose="020B0604020202020204" pitchFamily="34" charset="0"/>
              <a:buChar char="•"/>
            </a:pPr>
            <a:r>
              <a:rPr lang="en-US" b="0" dirty="0"/>
              <a:t>High Priority Revision Request Project Status</a:t>
            </a:r>
          </a:p>
          <a:p>
            <a:pPr marL="342900" indent="274320">
              <a:buFont typeface="Arial" panose="020B0604020202020204" pitchFamily="34" charset="0"/>
              <a:buChar char="•"/>
            </a:pPr>
            <a:r>
              <a:rPr lang="en-US" b="0" dirty="0"/>
              <a:t>Other Revision Request Project Updates</a:t>
            </a:r>
          </a:p>
        </p:txBody>
      </p:sp>
    </p:spTree>
    <p:extLst>
      <p:ext uri="{BB962C8B-B14F-4D97-AF65-F5344CB8AC3E}">
        <p14:creationId xmlns:p14="http://schemas.microsoft.com/office/powerpoint/2010/main" val="3584611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2EF47D-90BD-08F9-4196-98B75A459F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CDAF50-88E5-CE90-EDA1-E0FE2B693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8002447" cy="364767"/>
          </a:xfrm>
        </p:spPr>
        <p:txBody>
          <a:bodyPr/>
          <a:lstStyle/>
          <a:p>
            <a:r>
              <a:rPr lang="en-US" sz="2000" dirty="0"/>
              <a:t>Aging Revision Request Project Status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342A7A-2A60-8084-1BE8-8EC5CB5004D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6276" y="1147656"/>
            <a:ext cx="10441800" cy="466404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10 Revision Request projects were deemed “High Priority” at August 2025 Prioritization Workshop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4934B1-18CD-7874-91DF-CE3B993F49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2</a:t>
            </a:fld>
            <a:endParaRPr lang="en-US" dirty="0"/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5FA07EF8-3F5A-FA64-AE7A-74B1A4AF3E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1174692"/>
              </p:ext>
            </p:extLst>
          </p:nvPr>
        </p:nvGraphicFramePr>
        <p:xfrm>
          <a:off x="354486" y="1533035"/>
          <a:ext cx="11497990" cy="4497626"/>
        </p:xfrm>
        <a:graphic>
          <a:graphicData uri="http://schemas.openxmlformats.org/drawingml/2006/table">
            <a:tbl>
              <a:tblPr firstRow="1" bandRow="1"/>
              <a:tblGrid>
                <a:gridCol w="1289119">
                  <a:extLst>
                    <a:ext uri="{9D8B030D-6E8A-4147-A177-3AD203B41FA5}">
                      <a16:colId xmlns:a16="http://schemas.microsoft.com/office/drawing/2014/main" val="2503753094"/>
                    </a:ext>
                  </a:extLst>
                </a:gridCol>
                <a:gridCol w="6625007">
                  <a:extLst>
                    <a:ext uri="{9D8B030D-6E8A-4147-A177-3AD203B41FA5}">
                      <a16:colId xmlns:a16="http://schemas.microsoft.com/office/drawing/2014/main" val="2146507040"/>
                    </a:ext>
                  </a:extLst>
                </a:gridCol>
                <a:gridCol w="3583864">
                  <a:extLst>
                    <a:ext uri="{9D8B030D-6E8A-4147-A177-3AD203B41FA5}">
                      <a16:colId xmlns:a16="http://schemas.microsoft.com/office/drawing/2014/main" val="1033392682"/>
                    </a:ext>
                  </a:extLst>
                </a:gridCol>
              </a:tblGrid>
              <a:tr h="3828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strike="noStrike" dirty="0"/>
                        <a:t>Status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EC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strike="noStrike" kern="1200" dirty="0">
                          <a:solidFill>
                            <a:schemeClr val="lt1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High Priority Revision Request Projects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EC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strike="noStrike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Additional Information</a:t>
                      </a:r>
                      <a:endParaRPr lang="en-US" sz="1000" b="1" strike="noStrike" kern="1200" dirty="0">
                        <a:solidFill>
                          <a:schemeClr val="lt1"/>
                        </a:solidFill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E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2930027"/>
                  </a:ext>
                </a:extLst>
              </a:tr>
              <a:tr h="48557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Complete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7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NPRR1234 – Interconnection Requirements for Large Loads and Modeling  			Standards for Loads &gt;=25MW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61963" algn="l"/>
                        </a:tabLst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System changes implemented in 3 phases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61963" algn="l"/>
                        </a:tabLst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Remaining gray box: Large Load  	Interconnection Study (LLIS) fee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2832296"/>
                  </a:ext>
                </a:extLst>
              </a:tr>
              <a:tr h="287457"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NPRR1277 – Revisions to EAL Formula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Went live on 3/2/2026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1195850"/>
                  </a:ext>
                </a:extLst>
              </a:tr>
              <a:tr h="228600"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In-Flight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NPRR1188 – Implement Nodal Dispatch and Energy Settlement for CLRs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January 2027 go-live target (w/NPR1244)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0179027"/>
                  </a:ext>
                </a:extLst>
              </a:tr>
              <a:tr h="30480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7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NPRR1198 – Congestion Mitigation Using Topology Reconfigurations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September 2026 go-live target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3577833"/>
                  </a:ext>
                </a:extLst>
              </a:tr>
              <a:tr h="298708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7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NPRR1238 – Registration of Loads with Curtailable Load Capabilities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Q4 2026 go-live target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6409047"/>
                  </a:ext>
                </a:extLst>
              </a:tr>
              <a:tr h="298708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7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NPRR1244 – Clarification of CLR Primary Frequency Response 				Responsibilities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January 2027 go-live target (w/NPR1188)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8757022"/>
                  </a:ext>
                </a:extLst>
              </a:tr>
              <a:tr h="298708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7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NPRR1281 – Improvements to Alternate FFSS Resource Designation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October 2026 go-live target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7999340"/>
                  </a:ext>
                </a:extLst>
              </a:tr>
              <a:tr h="478532">
                <a:tc rowSpan="2">
                  <a:txBody>
                    <a:bodyPr/>
                    <a:lstStyle/>
                    <a:p>
                      <a:pPr marL="0" marR="0" lvl="0" indent="0" algn="l" defTabSz="233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Pending Start</a:t>
                      </a:r>
                    </a:p>
                    <a:p>
                      <a:pPr marL="0" marR="0" lvl="0" indent="0" algn="l" defTabSz="233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Approval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7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NPRR1091 – Changes to Address Market Impacts of Additional Non-Spin  			Procurement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Expected to be part of Reliability Deployment Price Adder (RDPA) analysis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2262602"/>
                  </a:ext>
                </a:extLst>
              </a:tr>
              <a:tr h="302697"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NPRR1004 – Load Distribution Factor Process Update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July 2026 start candidate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2811138"/>
                  </a:ext>
                </a:extLst>
              </a:tr>
              <a:tr h="4785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33363" algn="l"/>
                        </a:tabLst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Workaround   	in Place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NPRR1216 – Implementation of Emergency Pricing Program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 action at this time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6965218"/>
                  </a:ext>
                </a:extLst>
              </a:tr>
            </a:tbl>
          </a:graphicData>
        </a:graphic>
      </p:graphicFrame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CE4EED-50B5-3D40-FA1B-CC62AF1C39E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793347" y="6208449"/>
            <a:ext cx="10605305" cy="384701"/>
          </a:xfrm>
        </p:spPr>
        <p:txBody>
          <a:bodyPr/>
          <a:lstStyle/>
          <a:p>
            <a:r>
              <a:rPr lang="en-US" dirty="0"/>
              <a:t>Key Takeaway:  </a:t>
            </a:r>
            <a:r>
              <a:rPr lang="en-US" b="0" dirty="0"/>
              <a:t>10 High Priority RR projects tracked; 2 complete, 5 in-flight, 2 pending approval, 1 workaround</a:t>
            </a:r>
          </a:p>
        </p:txBody>
      </p:sp>
    </p:spTree>
    <p:extLst>
      <p:ext uri="{BB962C8B-B14F-4D97-AF65-F5344CB8AC3E}">
        <p14:creationId xmlns:p14="http://schemas.microsoft.com/office/powerpoint/2010/main" val="38924486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2EF47D-90BD-08F9-4196-98B75A459F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CDAF50-88E5-CE90-EDA1-E0FE2B693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Aging Revision Request Project Status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342A7A-2A60-8084-1BE8-8EC5CB5004D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28096" y="1031704"/>
            <a:ext cx="7054770" cy="35391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Updates on other Revision Request projects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CE4EED-50B5-3D40-FA1B-CC62AF1C39E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632268" y="5932317"/>
            <a:ext cx="10495978" cy="424033"/>
          </a:xfrm>
        </p:spPr>
        <p:txBody>
          <a:bodyPr/>
          <a:lstStyle/>
          <a:p>
            <a:pPr algn="ctr"/>
            <a:r>
              <a:rPr lang="en-US" dirty="0"/>
              <a:t>Key Takeaway:  </a:t>
            </a:r>
            <a:r>
              <a:rPr lang="en-US" b="0" dirty="0"/>
              <a:t>2026 Aging Revision Request project prioritization at PRS in June</a:t>
            </a:r>
          </a:p>
          <a:p>
            <a:pPr algn="ctr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4934B1-18CD-7874-91DF-CE3B993F49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3</a:t>
            </a:fld>
            <a:endParaRPr lang="en-US" dirty="0"/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5FA07EF8-3F5A-FA64-AE7A-74B1A4AF3E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986700"/>
              </p:ext>
            </p:extLst>
          </p:nvPr>
        </p:nvGraphicFramePr>
        <p:xfrm>
          <a:off x="352063" y="1477450"/>
          <a:ext cx="11487873" cy="3651111"/>
        </p:xfrm>
        <a:graphic>
          <a:graphicData uri="http://schemas.openxmlformats.org/drawingml/2006/table">
            <a:tbl>
              <a:tblPr firstRow="1" bandRow="1"/>
              <a:tblGrid>
                <a:gridCol w="1118949">
                  <a:extLst>
                    <a:ext uri="{9D8B030D-6E8A-4147-A177-3AD203B41FA5}">
                      <a16:colId xmlns:a16="http://schemas.microsoft.com/office/drawing/2014/main" val="2503753094"/>
                    </a:ext>
                  </a:extLst>
                </a:gridCol>
                <a:gridCol w="7221575">
                  <a:extLst>
                    <a:ext uri="{9D8B030D-6E8A-4147-A177-3AD203B41FA5}">
                      <a16:colId xmlns:a16="http://schemas.microsoft.com/office/drawing/2014/main" val="2146507040"/>
                    </a:ext>
                  </a:extLst>
                </a:gridCol>
                <a:gridCol w="3147349">
                  <a:extLst>
                    <a:ext uri="{9D8B030D-6E8A-4147-A177-3AD203B41FA5}">
                      <a16:colId xmlns:a16="http://schemas.microsoft.com/office/drawing/2014/main" val="1033392682"/>
                    </a:ext>
                  </a:extLst>
                </a:gridCol>
              </a:tblGrid>
              <a:tr h="385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strike="noStrike" dirty="0"/>
                        <a:t>Status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EC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strike="noStrike" kern="1200" dirty="0">
                          <a:solidFill>
                            <a:schemeClr val="lt1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Revision Request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EC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strike="noStrike" kern="1200" dirty="0">
                          <a:solidFill>
                            <a:schemeClr val="lt1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Additional Information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E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2930027"/>
                  </a:ext>
                </a:extLst>
              </a:tr>
              <a:tr h="245542"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In-Flight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NPRR936 – CRR Account Holder Limits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Q4 2026 go-live target (w/NPR1288)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0179027"/>
                  </a:ext>
                </a:extLst>
              </a:tr>
              <a:tr h="306927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7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NPRR1201 – </a:t>
                      </a:r>
                      <a:r>
                        <a:rPr lang="en-US" sz="139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Limitations on Resettlement Timeline &amp; Default Uplift Exposure Adjustments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Q4 2026 go-live target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3577833"/>
                  </a:ext>
                </a:extLst>
              </a:tr>
              <a:tr h="306927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7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NPRR1288 – Remove Multiple Month Transactions in CRR Auctions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Q4 2026 go-live target (w/NPR936)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4750937"/>
                  </a:ext>
                </a:extLst>
              </a:tr>
              <a:tr h="300792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7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NPRR1303 – </a:t>
                      </a:r>
                      <a:r>
                        <a:rPr lang="en-US" sz="138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Modernize Submission of Declarations of Natural Gas Pipeline Coordination</a:t>
                      </a:r>
                      <a:endParaRPr lang="en-US" sz="1380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September 2026 go-live target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6409047"/>
                  </a:ext>
                </a:extLst>
              </a:tr>
              <a:tr h="300792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7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SCR820 – Operator Real-Time Messaging During Emergency (RTOC)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June 2026 go-live target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7999340"/>
                  </a:ext>
                </a:extLst>
              </a:tr>
              <a:tr h="258770">
                <a:tc rowSpan="3">
                  <a:txBody>
                    <a:bodyPr/>
                    <a:lstStyle/>
                    <a:p>
                      <a:pPr marL="0" marR="0" lvl="0" indent="0" algn="l" defTabSz="233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Not Started</a:t>
                      </a:r>
                    </a:p>
                    <a:p>
                      <a:pPr marL="0" marR="0" lvl="0" indent="0" algn="l" defTabSz="233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233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(starting soon)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7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NPRR1290 – Gap Resolutions and Clarifications for the Implementation of RTC+B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Go-live target TBD (w/NPRR1323)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205374"/>
                  </a:ext>
                </a:extLst>
              </a:tr>
              <a:tr h="258770">
                <a:tc vMerge="1">
                  <a:txBody>
                    <a:bodyPr/>
                    <a:lstStyle/>
                    <a:p>
                      <a:pPr marL="0" marR="0" lvl="0" indent="0" algn="l" defTabSz="233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7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NPRR1323 – Correction to Inadvertent Removal of Real-Time MCPC Capping for 			NPRR1290 Phase 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Go-live target TBD (w/NPRR1290)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0768256"/>
                  </a:ext>
                </a:extLst>
              </a:tr>
              <a:tr h="274117"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7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SCR829 – </a:t>
                      </a:r>
                      <a:r>
                        <a:rPr lang="en-US" sz="1400" dirty="0"/>
                        <a:t>API for the NDCRC Application</a:t>
                      </a:r>
                      <a:endParaRPr lang="en-US" sz="1400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Go-live target TBD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2262602"/>
                  </a:ext>
                </a:extLst>
              </a:tr>
              <a:tr h="28946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Start Date Delay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SCR818 Ph2 – </a:t>
                      </a:r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Changes to Incorporate GIC Modeling Data into Existing Modeling Apps</a:t>
                      </a:r>
                      <a:endParaRPr lang="en-US" sz="1400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Resource constraints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2811138"/>
                  </a:ext>
                </a:extLst>
              </a:tr>
              <a:tr h="245542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SCR831 – Short Circuit Model Integration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Resource constraints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69652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24486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A36AAE-68DF-EB17-E8A7-16A322F3D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Questions/Comments?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F6A61A-D7C0-BEE7-3F65-3A3A70395BD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Troy.Anderson@ercot.com</a:t>
            </a: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3E33CD-915C-8592-3526-C44B880B6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wrap="square" anchor="ctr">
            <a:normAutofit/>
          </a:bodyPr>
          <a:lstStyle/>
          <a:p>
            <a:pPr>
              <a:spcAft>
                <a:spcPts val="600"/>
              </a:spcAft>
            </a:pPr>
            <a:fld id="{BCDE79FB-97BA-492B-8D57-F1373F9ADA95}" type="slidenum">
              <a:rPr lang="en-US" smtClean="0"/>
              <a:pPr>
                <a:spcAft>
                  <a:spcPts val="600"/>
                </a:spcAft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2297305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ERCOT">
      <a:dk1>
        <a:srgbClr val="000000"/>
      </a:dk1>
      <a:lt1>
        <a:srgbClr val="FFFFFF"/>
      </a:lt1>
      <a:dk2>
        <a:srgbClr val="2D3338"/>
      </a:dk2>
      <a:lt2>
        <a:srgbClr val="FFFFFF"/>
      </a:lt2>
      <a:accent1>
        <a:srgbClr val="003865"/>
      </a:accent1>
      <a:accent2>
        <a:srgbClr val="5B6770"/>
      </a:accent2>
      <a:accent3>
        <a:srgbClr val="26D07C"/>
      </a:accent3>
      <a:accent4>
        <a:srgbClr val="00829B"/>
      </a:accent4>
      <a:accent5>
        <a:srgbClr val="685BC7"/>
      </a:accent5>
      <a:accent6>
        <a:srgbClr val="890C58"/>
      </a:accent6>
      <a:hlink>
        <a:srgbClr val="3996DF"/>
      </a:hlink>
      <a:folHlink>
        <a:srgbClr val="867ED0"/>
      </a:folHlink>
    </a:clrScheme>
    <a:fontScheme name="ERCOT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ERCOT Official PowerPoint Template - Public" id="{FB506FE2-73A5-49D8-88D7-3B8BB673CC8D}" vid="{942DDDCD-BEC6-4902-AAD2-EB3CD2B6933E}"/>
    </a:ext>
  </a:extLst>
</a:theme>
</file>

<file path=ppt/theme/theme2.xml><?xml version="1.0" encoding="utf-8"?>
<a:theme xmlns:a="http://schemas.openxmlformats.org/drawingml/2006/main" name="Page Design">
  <a:themeElements>
    <a:clrScheme name="ERCOT colors">
      <a:dk1>
        <a:srgbClr val="171A1C"/>
      </a:dk1>
      <a:lt1>
        <a:srgbClr val="FFFFFF"/>
      </a:lt1>
      <a:dk2>
        <a:srgbClr val="4A525A"/>
      </a:dk2>
      <a:lt2>
        <a:srgbClr val="E6EBEF"/>
      </a:lt2>
      <a:accent1>
        <a:srgbClr val="005763"/>
      </a:accent1>
      <a:accent2>
        <a:srgbClr val="3DBED1"/>
      </a:accent2>
      <a:accent3>
        <a:srgbClr val="003865"/>
      </a:accent3>
      <a:accent4>
        <a:srgbClr val="0063B4"/>
      </a:accent4>
      <a:accent5>
        <a:srgbClr val="26D07C"/>
      </a:accent5>
      <a:accent6>
        <a:srgbClr val="867ED0"/>
      </a:accent6>
      <a:hlink>
        <a:srgbClr val="00AEC7"/>
      </a:hlink>
      <a:folHlink>
        <a:srgbClr val="685BC7"/>
      </a:folHlink>
    </a:clrScheme>
    <a:fontScheme name="ERCOT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ERCOT Official PowerPoint Template - Public" id="{FB506FE2-73A5-49D8-88D7-3B8BB673CC8D}" vid="{E771427F-03EA-4C50-B0D4-53899F39E54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udience xmlns="3c917f14-8d40-4289-92aa-fd10f73581c9">Public</Audience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6779995893D9842BA3FA5B9B5E7FD29" ma:contentTypeVersion="5" ma:contentTypeDescription="Create a new document." ma:contentTypeScope="" ma:versionID="6d199b3ad5f5b9d872d256308c85908b">
  <xsd:schema xmlns:xsd="http://www.w3.org/2001/XMLSchema" xmlns:xs="http://www.w3.org/2001/XMLSchema" xmlns:p="http://schemas.microsoft.com/office/2006/metadata/properties" xmlns:ns2="3c917f14-8d40-4289-92aa-fd10f73581c9" targetNamespace="http://schemas.microsoft.com/office/2006/metadata/properties" ma:root="true" ma:fieldsID="dcedc2ff92fcc6164a822d33fd796499" ns2:_="">
    <xsd:import namespace="3c917f14-8d40-4289-92aa-fd10f73581c9"/>
    <xsd:element name="properties">
      <xsd:complexType>
        <xsd:sequence>
          <xsd:element name="documentManagement">
            <xsd:complexType>
              <xsd:all>
                <xsd:element ref="ns2:Audience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917f14-8d40-4289-92aa-fd10f73581c9" elementFormDefault="qualified">
    <xsd:import namespace="http://schemas.microsoft.com/office/2006/documentManagement/types"/>
    <xsd:import namespace="http://schemas.microsoft.com/office/infopath/2007/PartnerControls"/>
    <xsd:element name="Audience" ma:index="8" nillable="true" ma:displayName="Audience" ma:format="Dropdown" ma:internalName="Audience">
      <xsd:simpleType>
        <xsd:restriction base="dms:Choice">
          <xsd:enumeration value="Public"/>
          <xsd:enumeration value="Internal"/>
          <xsd:enumeration value="Confidential"/>
          <xsd:enumeration value="Board of Directors"/>
        </xsd:restriction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A5F3B15-1EDA-47D5-B690-303F08E28C2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E754FD2-17D2-4534-9157-8CFDD0166132}">
  <ds:schemaRefs>
    <ds:schemaRef ds:uri="http://purl.org/dc/elements/1.1/"/>
    <ds:schemaRef ds:uri="3c917f14-8d40-4289-92aa-fd10f73581c9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B57DC9A4-2D51-40CB-BA99-0BF7D516F6D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c917f14-8d40-4289-92aa-fd10f73581c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ERCOT Official PowerPoint Template - Public</Template>
  <TotalTime>15</TotalTime>
  <Words>494</Words>
  <Application>Microsoft Office PowerPoint</Application>
  <PresentationFormat>Widescreen</PresentationFormat>
  <Paragraphs>81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Aptos</vt:lpstr>
      <vt:lpstr>Arial</vt:lpstr>
      <vt:lpstr>Wingdings</vt:lpstr>
      <vt:lpstr>Cover</vt:lpstr>
      <vt:lpstr>Page Design</vt:lpstr>
      <vt:lpstr>Project Prioritization Update Technical Advisory Committee (TAC)  Troy Anderson ERCOT Portfolio Management  April 29, 2026</vt:lpstr>
      <vt:lpstr>Aging Revision Request Project Status</vt:lpstr>
      <vt:lpstr>Aging Revision Request Project Status</vt:lpstr>
      <vt:lpstr>Questions/Comments?</vt:lpstr>
    </vt:vector>
  </TitlesOfParts>
  <Company>ERCOT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Anderson, Troy</dc:creator>
  <cp:keywords/>
  <cp:lastModifiedBy>Anderson, Troy</cp:lastModifiedBy>
  <cp:revision>2</cp:revision>
  <dcterms:created xsi:type="dcterms:W3CDTF">2026-04-24T12:02:03Z</dcterms:created>
  <dcterms:modified xsi:type="dcterms:W3CDTF">2026-04-24T15:15:51Z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0x01010056779995893D9842BA3FA5B9B5E7FD29</vt:lpwstr>
  </property>
  <property fmtid="{D5CDD505-2E9C-101B-9397-08002B2CF9AE}" pid="3" name="MediaServiceImageTags">
    <vt:lpwstr/>
  </property>
  <property fmtid="{D5CDD505-2E9C-101B-9397-08002B2CF9AE}" pid="4" name="MSIP_Label_c144db1d-993e-40da-980d-6eea152adc50_Enabled">
    <vt:lpwstr>true</vt:lpwstr>
  </property>
  <property fmtid="{D5CDD505-2E9C-101B-9397-08002B2CF9AE}" pid="5" name="MSIP_Label_c144db1d-993e-40da-980d-6eea152adc50_SetDate">
    <vt:lpwstr>2026-02-04T21:33:56Z</vt:lpwstr>
  </property>
  <property fmtid="{D5CDD505-2E9C-101B-9397-08002B2CF9AE}" pid="6" name="MSIP_Label_c144db1d-993e-40da-980d-6eea152adc50_Method">
    <vt:lpwstr>Privileged</vt:lpwstr>
  </property>
  <property fmtid="{D5CDD505-2E9C-101B-9397-08002B2CF9AE}" pid="7" name="MSIP_Label_c144db1d-993e-40da-980d-6eea152adc50_Name">
    <vt:lpwstr>Public</vt:lpwstr>
  </property>
  <property fmtid="{D5CDD505-2E9C-101B-9397-08002B2CF9AE}" pid="8" name="MSIP_Label_c144db1d-993e-40da-980d-6eea152adc50_SiteId">
    <vt:lpwstr>0afb747d-bff7-4596-a9fc-950ef9e0ec45</vt:lpwstr>
  </property>
  <property fmtid="{D5CDD505-2E9C-101B-9397-08002B2CF9AE}" pid="9" name="MSIP_Label_c144db1d-993e-40da-980d-6eea152adc50_ActionId">
    <vt:lpwstr>1d14393e-8913-4215-8969-3d0b24cf798e</vt:lpwstr>
  </property>
  <property fmtid="{D5CDD505-2E9C-101B-9397-08002B2CF9AE}" pid="10" name="MSIP_Label_c144db1d-993e-40da-980d-6eea152adc50_ContentBits">
    <vt:lpwstr>0</vt:lpwstr>
  </property>
  <property fmtid="{D5CDD505-2E9C-101B-9397-08002B2CF9AE}" pid="11" name="MSIP_Label_c144db1d-993e-40da-980d-6eea152adc50_Tag">
    <vt:lpwstr>10, 0, 1, 1</vt:lpwstr>
  </property>
</Properties>
</file>